
<file path=[Content_Types].xml><?xml version="1.0" encoding="utf-8"?>
<Types xmlns="http://schemas.openxmlformats.org/package/2006/content-types">
  <Default Extension="bin" ContentType="audio/unknown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85" r:id="rId23"/>
    <p:sldId id="284" r:id="rId24"/>
    <p:sldId id="277" r:id="rId25"/>
    <p:sldId id="278" r:id="rId26"/>
    <p:sldId id="280" r:id="rId27"/>
    <p:sldId id="279" r:id="rId28"/>
    <p:sldId id="281" r:id="rId29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55" autoAdjust="0"/>
    <p:restoredTop sz="86382" autoAdjust="0"/>
  </p:normalViewPr>
  <p:slideViewPr>
    <p:cSldViewPr>
      <p:cViewPr varScale="1">
        <p:scale>
          <a:sx n="42" d="100"/>
          <a:sy n="42" d="100"/>
        </p:scale>
        <p:origin x="624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99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7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6541D9-54FF-4674-9643-C9DB17DF5640}" type="datetimeFigureOut">
              <a:rPr lang="en-US" smtClean="0"/>
              <a:pPr/>
              <a:t>2/3/2025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8731EC-68A4-4041-A9EA-FDC9FEB8A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998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B14B5E-23B9-409D-B6CD-3DC272B6965D}" type="datetimeFigureOut">
              <a:rPr lang="en-US" smtClean="0"/>
              <a:pPr/>
              <a:t>2/3/2025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F97C75-6591-4E7A-BDB4-C6B7A7AA5F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195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Awkward - rephrase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97C75-6591-4E7A-BDB4-C6B7A7AA5F4D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6286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 subtitle for context – frequency, who with</a:t>
            </a:r>
          </a:p>
          <a:p>
            <a:r>
              <a:rPr lang="en-US" dirty="0"/>
              <a:t>Idea</a:t>
            </a:r>
            <a:r>
              <a:rPr lang="en-US" baseline="0" dirty="0"/>
              <a:t> – let group ask one yes or no question before answering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97C75-6591-4E7A-BDB4-C6B7A7AA5F4D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0999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97C75-6591-4E7A-BDB4-C6B7A7AA5F4D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420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772400" cy="2609850"/>
          </a:xfrm>
        </p:spPr>
        <p:txBody>
          <a:bodyPr anchor="b" anchorCtr="0"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  <a:contourClr>
                <a:srgbClr val="FFFFFF"/>
              </a:contourClr>
            </a:sp3d>
          </a:bodyPr>
          <a:lstStyle>
            <a:lvl1pPr algn="ctr">
              <a:defRPr lang="en-US" sz="5800" dirty="0" smtClean="0">
                <a:ln w="9525">
                  <a:noFill/>
                </a:ln>
                <a:effectLst>
                  <a:outerShdw blurRad="50800" dist="38100" dir="822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1967089"/>
          </a:xfrm>
        </p:spPr>
        <p:txBody>
          <a:bodyPr>
            <a:normAutofit/>
          </a:bodyPr>
          <a:lstStyle>
            <a:lvl1pPr marL="0" indent="0" algn="ctr">
              <a:buNone/>
              <a:defRPr lang="en-US" sz="3000" b="0">
                <a:solidFill>
                  <a:schemeClr val="tx2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8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785FDDFC-1C2B-4D48-A624-37870A529F9C}" type="datetimeFigureOut">
              <a:rPr lang="en-US" smtClean="0"/>
              <a:pPr/>
              <a:t>2/3/2025</a:t>
            </a:fld>
            <a:endParaRPr lang="en-US"/>
          </a:p>
        </p:txBody>
      </p:sp>
      <p:sp>
        <p:nvSpPr>
          <p:cNvPr id="9" name="Rectangle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CE682ACD-D663-4EAD-9A17-230B7411A7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5" name="Rectangle 2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FDDFC-1C2B-4D48-A624-37870A529F9C}" type="datetimeFigureOut">
              <a:rPr lang="en-US" smtClean="0"/>
              <a:pPr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82ACD-D663-4EAD-9A17-230B7411A7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FDDFC-1C2B-4D48-A624-37870A529F9C}" type="datetimeFigureOut">
              <a:rPr lang="en-US" smtClean="0"/>
              <a:pPr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82ACD-D663-4EAD-9A17-230B7411A7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FDDFC-1C2B-4D48-A624-37870A529F9C}" type="datetimeFigureOut">
              <a:rPr lang="en-US" smtClean="0"/>
              <a:pPr/>
              <a:t>2/3/2025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82ACD-D663-4EAD-9A17-230B7411A7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22313" y="2685391"/>
            <a:ext cx="7772400" cy="3112843"/>
          </a:xfrm>
        </p:spPr>
        <p:txBody>
          <a:bodyPr anchor="t">
            <a:normAutofit/>
          </a:bodyPr>
          <a:lstStyle>
            <a:lvl1pPr algn="ctr">
              <a:buNone/>
              <a:defRPr lang="en-US" sz="6000" b="1" dirty="0">
                <a:solidFill>
                  <a:schemeClr val="tx2">
                    <a:shade val="85000"/>
                    <a:satMod val="1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722313" y="1128932"/>
            <a:ext cx="7772400" cy="1509712"/>
          </a:xfrm>
        </p:spPr>
        <p:txBody>
          <a:bodyPr anchor="b">
            <a:normAutofit/>
          </a:bodyPr>
          <a:lstStyle>
            <a:lvl1pPr algn="ctr">
              <a:buNone/>
              <a:defRPr lang="en-US" sz="24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FDDFC-1C2B-4D48-A624-37870A529F9C}" type="datetimeFigureOut">
              <a:rPr lang="en-US" smtClean="0"/>
              <a:pPr/>
              <a:t>2/3/2025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82ACD-D663-4EAD-9A17-230B7411A7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FDDFC-1C2B-4D48-A624-37870A529F9C}" type="datetimeFigureOut">
              <a:rPr lang="en-US" smtClean="0"/>
              <a:pPr/>
              <a:t>2/3/2025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82ACD-D663-4EAD-9A17-230B7411A7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FDDFC-1C2B-4D48-A624-37870A529F9C}" type="datetimeFigureOut">
              <a:rPr lang="en-US" smtClean="0"/>
              <a:pPr/>
              <a:t>2/3/2025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82ACD-D663-4EAD-9A17-230B7411A7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FDDFC-1C2B-4D48-A624-37870A529F9C}" type="datetimeFigureOut">
              <a:rPr lang="en-US" smtClean="0"/>
              <a:pPr/>
              <a:t>2/3/2025</a:t>
            </a:fld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82ACD-D663-4EAD-9A17-230B7411A7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FDDFC-1C2B-4D48-A624-37870A529F9C}" type="datetimeFigureOut">
              <a:rPr lang="en-US" smtClean="0"/>
              <a:pPr/>
              <a:t>2/3/2025</a:t>
            </a:fld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82ACD-D663-4EAD-9A17-230B7411A7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normAutofit/>
          </a:bodyPr>
          <a:lstStyle>
            <a:lvl1pPr algn="ctr">
              <a:defRPr sz="24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FDDFC-1C2B-4D48-A624-37870A529F9C}" type="datetimeFigureOut">
              <a:rPr lang="en-US" smtClean="0"/>
              <a:pPr/>
              <a:t>2/3/2025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82ACD-D663-4EAD-9A17-230B7411A7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7729" y="1062637"/>
            <a:ext cx="4599432" cy="3977640"/>
          </a:xfrm>
          <a:prstGeom prst="rect">
            <a:avLst/>
          </a:prstGeom>
          <a:solidFill>
            <a:schemeClr val="tx2">
              <a:shade val="15000"/>
            </a:schemeClr>
          </a:solidFill>
          <a:ln w="63500">
            <a:noFill/>
            <a:miter lim="800000"/>
          </a:ln>
          <a:effectLst>
            <a:outerShdw blurRad="63500" dist="25400" dir="7200000" algn="t" rotWithShape="0">
              <a:prstClr val="black">
                <a:alpha val="45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45720" rIns="45720" rtlCol="0" anchor="ctr">
            <a:normAutofit/>
          </a:bodyPr>
          <a:lstStyle/>
          <a:p>
            <a:pPr marL="0" indent="-274320" algn="l"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en-US" sz="20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514536" y="4343400"/>
            <a:ext cx="3048000" cy="709858"/>
          </a:xfrm>
        </p:spPr>
        <p:txBody>
          <a:bodyPr anchor="t">
            <a:noAutofit/>
          </a:bodyPr>
          <a:lstStyle>
            <a:lvl1pPr algn="l">
              <a:buNone/>
              <a:defRPr sz="22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739645" y="1222657"/>
            <a:ext cx="4575601" cy="3657600"/>
          </a:xfrm>
          <a:solidFill>
            <a:schemeClr val="tx2">
              <a:shade val="75000"/>
            </a:schemeClr>
          </a:solidFill>
          <a:ln w="63500">
            <a:noFill/>
            <a:miter lim="800000"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>
            <a:lvl1pPr>
              <a:buNone/>
              <a:defRPr sz="3200"/>
            </a:lvl1pPr>
          </a:lstStyle>
          <a:p>
            <a:r>
              <a:rPr lang="en-US" sz="2000"/>
              <a:t>Click icon to add picture</a:t>
            </a:r>
            <a:endParaRPr lang="en-US" sz="200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514536" y="1371600"/>
            <a:ext cx="3044952" cy="2930086"/>
          </a:xfrm>
        </p:spPr>
        <p:txBody>
          <a:bodyPr bIns="0" anchor="b">
            <a:normAutofit/>
          </a:bodyPr>
          <a:lstStyle>
            <a:lvl1pPr marL="0" marR="0" indent="0" algn="l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FDDFC-1C2B-4D48-A624-37870A529F9C}" type="datetimeFigureOut">
              <a:rPr lang="en-US" smtClean="0"/>
              <a:pPr/>
              <a:t>2/3/2025</a:t>
            </a:fld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82ACD-D663-4EAD-9A17-230B7411A7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anchor="b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</a:sp3d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Rectangle 1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45720" rIns="4572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anchor="b" anchorCtr="0"/>
          <a:lstStyle>
            <a:lvl1pPr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fld id="{785FDDFC-1C2B-4D48-A624-37870A529F9C}" type="datetimeFigureOut">
              <a:rPr lang="en-US" smtClean="0"/>
              <a:pPr/>
              <a:t>2/3/2025</a:t>
            </a:fld>
            <a:endParaRPr lang="en-US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anchor="b" anchorCtr="0"/>
          <a:lstStyle>
            <a:lvl1pPr algn="ctr"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endParaRPr lang="en-US"/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anchor="b" anchorCtr="0"/>
          <a:lstStyle>
            <a:lvl1pPr algn="r"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fld id="{CE682ACD-D663-4EAD-9A17-230B7411A7B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defPPr>
        <a:defRPr sz="4400">
          <a:solidFill>
            <a:schemeClr val="tx2">
              <a:shade val="85000"/>
              <a:satMod val="150000"/>
            </a:schemeClr>
          </a:solidFill>
          <a:latin typeface="+mj-lt"/>
          <a:ea typeface="+mj-ea"/>
          <a:cs typeface="+mj-cs"/>
        </a:defRPr>
      </a:defPPr>
      <a:lvl1pPr algn="ctr" eaLnBrk="1" hangingPunct="1">
        <a:buNone/>
        <a:defRPr lang="en-US" sz="4800" b="1" strike="noStrike" kern="1200" baseline="0" dirty="0" smtClean="0">
          <a:solidFill>
            <a:schemeClr val="tx2">
              <a:shade val="85000"/>
              <a:satMod val="150000"/>
            </a:schemeClr>
          </a:solidFill>
          <a:effectLst>
            <a:outerShdw blurRad="63500" dist="38100" dir="8220000" algn="tl" rotWithShape="0">
              <a:srgbClr val="000000">
                <a:alpha val="30000"/>
              </a:srgbClr>
            </a:outerShdw>
          </a:effectLst>
          <a:latin typeface="+mj-lt"/>
          <a:ea typeface="+mj-lt"/>
          <a:cs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indent="-274320" algn="l" eaLnBrk="1" hangingPunct="1">
        <a:buClr>
          <a:schemeClr val="accent1"/>
        </a:buClr>
        <a:buSzPct val="80000"/>
        <a:buFont typeface="Wingdings 2" pitchFamily="18" charset="2"/>
        <a:buChar char="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557784" indent="-228600" algn="l" eaLnBrk="1" hangingPunct="1">
        <a:buClr>
          <a:schemeClr val="tx2"/>
        </a:buClr>
        <a:buFont typeface="Wingdings 2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813816" indent="-228600" algn="l" eaLnBrk="1" hangingPunct="1">
        <a:buClr>
          <a:schemeClr val="accent1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069848" indent="-228600" algn="l" eaLnBrk="1" hangingPunct="1">
        <a:buClr>
          <a:schemeClr val="tx2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4pPr>
      <a:lvl5pPr marL="1316736" indent="-228600" algn="l" eaLnBrk="1" hangingPunct="1">
        <a:buClr>
          <a:schemeClr val="accent1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5pPr>
      <a:lvl6pPr marL="157276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1819656" indent="-228600" algn="l" eaLnBrk="1" hangingPunct="1">
        <a:buClr>
          <a:schemeClr val="accent1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066544" indent="-228600" algn="l" eaLnBrk="1" hangingPunct="1">
        <a:buClr>
          <a:schemeClr val="tx2"/>
        </a:buClr>
        <a:buFont typeface="Wingdings 2" pitchFamily="18" charset="2"/>
        <a:buChar char=""/>
        <a:defRPr sz="1600" baseline="0">
          <a:latin typeface="+mn-lt"/>
        </a:defRPr>
      </a:lvl8pPr>
      <a:lvl9pPr marL="2313432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slideLayout" Target="../slideLayouts/slideLayout1.xml"/><Relationship Id="rId1" Type="http://schemas.openxmlformats.org/officeDocument/2006/relationships/audio" Target="file:///G:\CAFAS%20Booster%20Project\CAFAS%20Jeopardy\Jeopardy%20-%20Thinking%20Music.mp3" TargetMode="Externa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13" Type="http://schemas.openxmlformats.org/officeDocument/2006/relationships/slide" Target="slide15.xml"/><Relationship Id="rId18" Type="http://schemas.openxmlformats.org/officeDocument/2006/relationships/slide" Target="slide16.xml"/><Relationship Id="rId3" Type="http://schemas.openxmlformats.org/officeDocument/2006/relationships/slide" Target="slide13.xml"/><Relationship Id="rId21" Type="http://schemas.openxmlformats.org/officeDocument/2006/relationships/slide" Target="slide7.xml"/><Relationship Id="rId7" Type="http://schemas.openxmlformats.org/officeDocument/2006/relationships/slide" Target="slide9.xml"/><Relationship Id="rId12" Type="http://schemas.openxmlformats.org/officeDocument/2006/relationships/slide" Target="slide10.xml"/><Relationship Id="rId17" Type="http://schemas.openxmlformats.org/officeDocument/2006/relationships/slide" Target="slide11.xml"/><Relationship Id="rId25" Type="http://schemas.openxmlformats.org/officeDocument/2006/relationships/slide" Target="slide28.xml"/><Relationship Id="rId2" Type="http://schemas.openxmlformats.org/officeDocument/2006/relationships/slide" Target="slide8.xml"/><Relationship Id="rId16" Type="http://schemas.openxmlformats.org/officeDocument/2006/relationships/slide" Target="slide6.xml"/><Relationship Id="rId20" Type="http://schemas.openxmlformats.org/officeDocument/2006/relationships/slide" Target="slide2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11" Type="http://schemas.openxmlformats.org/officeDocument/2006/relationships/slide" Target="slide5.xml"/><Relationship Id="rId24" Type="http://schemas.openxmlformats.org/officeDocument/2006/relationships/slide" Target="slide22.xml"/><Relationship Id="rId5" Type="http://schemas.openxmlformats.org/officeDocument/2006/relationships/slide" Target="slide24.xml"/><Relationship Id="rId15" Type="http://schemas.openxmlformats.org/officeDocument/2006/relationships/slide" Target="slide26.xml"/><Relationship Id="rId23" Type="http://schemas.openxmlformats.org/officeDocument/2006/relationships/slide" Target="slide17.xml"/><Relationship Id="rId10" Type="http://schemas.openxmlformats.org/officeDocument/2006/relationships/slide" Target="slide25.xml"/><Relationship Id="rId19" Type="http://schemas.openxmlformats.org/officeDocument/2006/relationships/slide" Target="slide21.xml"/><Relationship Id="rId4" Type="http://schemas.openxmlformats.org/officeDocument/2006/relationships/slide" Target="slide18.xml"/><Relationship Id="rId9" Type="http://schemas.openxmlformats.org/officeDocument/2006/relationships/slide" Target="slide19.xml"/><Relationship Id="rId14" Type="http://schemas.openxmlformats.org/officeDocument/2006/relationships/slide" Target="slide20.xml"/><Relationship Id="rId22" Type="http://schemas.openxmlformats.org/officeDocument/2006/relationships/slide" Target="slide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Es_uivijpek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9600" dirty="0"/>
              <a:t>CAFAS®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9600" dirty="0">
                <a:solidFill>
                  <a:schemeClr val="accent6">
                    <a:lumMod val="75000"/>
                  </a:schemeClr>
                </a:solidFill>
                <a:latin typeface="Forte" pitchFamily="66" charset="0"/>
                <a:hlinkClick r:id="" action="ppaction://noaction" highlightClick="1">
                  <a:snd r:embed="rId3" name="bomb.wav"/>
                </a:hlinkClick>
              </a:rPr>
              <a:t>Jeopardy!</a:t>
            </a:r>
          </a:p>
          <a:p>
            <a:endParaRPr lang="en-US" dirty="0">
              <a:hlinkClick r:id="" action="ppaction://noaction" highlightClick="1">
                <a:snd r:embed="rId3" name="bomb.wav"/>
              </a:hlinkClick>
            </a:endParaRPr>
          </a:p>
        </p:txBody>
      </p:sp>
      <p:pic>
        <p:nvPicPr>
          <p:cNvPr id="7" name="Jeopardy - Thinking Music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686800" y="64008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17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3962400"/>
          </a:xfrm>
        </p:spPr>
        <p:txBody>
          <a:bodyPr anchor="ctr" anchorCtr="0">
            <a:normAutofit fontScale="90000"/>
          </a:bodyPr>
          <a:lstStyle/>
          <a:p>
            <a:r>
              <a:rPr lang="en-US" sz="5400" dirty="0"/>
              <a:t>An example of how a child could misbehave or experience negative emotional states and still get a “0” (zero) CAFAS score</a:t>
            </a:r>
            <a:endParaRPr lang="en-US" sz="5400" b="1" dirty="0"/>
          </a:p>
        </p:txBody>
      </p:sp>
      <p:sp>
        <p:nvSpPr>
          <p:cNvPr id="4" name="Rectangle 3"/>
          <p:cNvSpPr/>
          <p:nvPr/>
        </p:nvSpPr>
        <p:spPr>
          <a:xfrm>
            <a:off x="7899749" y="0"/>
            <a:ext cx="12506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hlinkClick r:id="rId2" action="ppaction://hlinksldjump"/>
              </a:rPr>
              <a:t>300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3810000"/>
          </a:xfrm>
        </p:spPr>
        <p:txBody>
          <a:bodyPr anchor="ctr" anchorCtr="0">
            <a:normAutofit/>
          </a:bodyPr>
          <a:lstStyle/>
          <a:p>
            <a:r>
              <a:rPr lang="en-US" sz="5400" dirty="0"/>
              <a:t>What it means to say CAFAS® scores are “reliable”</a:t>
            </a:r>
            <a:endParaRPr lang="en-US" sz="5400" b="1" dirty="0"/>
          </a:p>
        </p:txBody>
      </p:sp>
      <p:sp>
        <p:nvSpPr>
          <p:cNvPr id="4" name="Rectangle 3"/>
          <p:cNvSpPr/>
          <p:nvPr/>
        </p:nvSpPr>
        <p:spPr>
          <a:xfrm>
            <a:off x="7876505" y="0"/>
            <a:ext cx="12971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hlinkClick r:id="rId2" action="ppaction://hlinksldjump"/>
              </a:rPr>
              <a:t>400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3810000"/>
          </a:xfrm>
        </p:spPr>
        <p:txBody>
          <a:bodyPr anchor="ctr" anchorCtr="0">
            <a:normAutofit/>
          </a:bodyPr>
          <a:lstStyle/>
          <a:p>
            <a:r>
              <a:rPr lang="en-US" sz="5400" dirty="0"/>
              <a:t>What it means to say the CAFAS® is “valid”</a:t>
            </a:r>
            <a:endParaRPr lang="en-US" sz="5400" b="1" dirty="0"/>
          </a:p>
        </p:txBody>
      </p:sp>
      <p:sp>
        <p:nvSpPr>
          <p:cNvPr id="4" name="Rectangle 3"/>
          <p:cNvSpPr/>
          <p:nvPr/>
        </p:nvSpPr>
        <p:spPr>
          <a:xfrm>
            <a:off x="7898947" y="0"/>
            <a:ext cx="12522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hlinkClick r:id="rId2" action="ppaction://hlinksldjump"/>
              </a:rPr>
              <a:t>5</a:t>
            </a:r>
            <a:r>
              <a:rPr lang="en-US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hlinkClick r:id="rId2" action="ppaction://hlinksldjump"/>
              </a:rPr>
              <a:t>00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3810000"/>
          </a:xfrm>
        </p:spPr>
        <p:txBody>
          <a:bodyPr anchor="ctr" anchorCtr="0">
            <a:normAutofit/>
          </a:bodyPr>
          <a:lstStyle/>
          <a:p>
            <a:r>
              <a:rPr lang="en-US" sz="5400" dirty="0"/>
              <a:t>The points in treatment that CAFAS® is administered</a:t>
            </a:r>
            <a:endParaRPr lang="en-US" sz="5400" b="1" dirty="0"/>
          </a:p>
        </p:txBody>
      </p:sp>
      <p:sp>
        <p:nvSpPr>
          <p:cNvPr id="4" name="Rectangle 3"/>
          <p:cNvSpPr/>
          <p:nvPr/>
        </p:nvSpPr>
        <p:spPr>
          <a:xfrm>
            <a:off x="7947037" y="0"/>
            <a:ext cx="11560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hlinkClick r:id="rId2" action="ppaction://hlinksldjump"/>
              </a:rPr>
              <a:t>100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3810000"/>
          </a:xfrm>
        </p:spPr>
        <p:txBody>
          <a:bodyPr anchor="ctr" anchorCtr="0">
            <a:normAutofit/>
          </a:bodyPr>
          <a:lstStyle/>
          <a:p>
            <a:r>
              <a:rPr lang="en-US" sz="5400" dirty="0"/>
              <a:t>The time period covered when rating the CAFAS®</a:t>
            </a:r>
            <a:endParaRPr lang="en-US" sz="5400" b="1" dirty="0"/>
          </a:p>
        </p:txBody>
      </p:sp>
      <p:sp>
        <p:nvSpPr>
          <p:cNvPr id="4" name="Rectangle 3"/>
          <p:cNvSpPr/>
          <p:nvPr/>
        </p:nvSpPr>
        <p:spPr>
          <a:xfrm>
            <a:off x="7876505" y="0"/>
            <a:ext cx="12971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hlinkClick r:id="rId2" action="ppaction://hlinksldjump"/>
              </a:rPr>
              <a:t>200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676400"/>
            <a:ext cx="8534400" cy="3810000"/>
          </a:xfrm>
        </p:spPr>
        <p:txBody>
          <a:bodyPr anchor="ctr" anchorCtr="0">
            <a:noAutofit/>
          </a:bodyPr>
          <a:lstStyle/>
          <a:p>
            <a:r>
              <a:rPr lang="en-US" sz="4400" dirty="0"/>
              <a:t>The age range CAFAS® assessments are required for by the Michigan Department of Community Health (MDCH) as a condition of receiving SED (Serious Emotional Disturbance) services</a:t>
            </a:r>
            <a:endParaRPr lang="en-US" sz="4400" b="1" dirty="0"/>
          </a:p>
        </p:txBody>
      </p:sp>
      <p:sp>
        <p:nvSpPr>
          <p:cNvPr id="4" name="Rectangle 3"/>
          <p:cNvSpPr/>
          <p:nvPr/>
        </p:nvSpPr>
        <p:spPr>
          <a:xfrm>
            <a:off x="7899749" y="0"/>
            <a:ext cx="12506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hlinkClick r:id="rId2" action="ppaction://hlinksldjump"/>
              </a:rPr>
              <a:t>3</a:t>
            </a:r>
            <a:r>
              <a:rPr lang="en-US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hlinkClick r:id="rId2" action="ppaction://hlinksldjump"/>
              </a:rPr>
              <a:t>00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76400"/>
            <a:ext cx="8229600" cy="3810000"/>
          </a:xfrm>
        </p:spPr>
        <p:txBody>
          <a:bodyPr anchor="ctr" anchorCtr="0">
            <a:normAutofit/>
          </a:bodyPr>
          <a:lstStyle/>
          <a:p>
            <a:r>
              <a:rPr lang="en-US" sz="5400" dirty="0"/>
              <a:t>The level of impairment a rater considers items in first when preparing to rate any CAFAS® subscale</a:t>
            </a:r>
            <a:endParaRPr lang="en-US" sz="5400" b="1" dirty="0"/>
          </a:p>
        </p:txBody>
      </p:sp>
      <p:sp>
        <p:nvSpPr>
          <p:cNvPr id="4" name="Rectangle 3"/>
          <p:cNvSpPr/>
          <p:nvPr/>
        </p:nvSpPr>
        <p:spPr>
          <a:xfrm>
            <a:off x="7876505" y="0"/>
            <a:ext cx="12971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hlinkClick r:id="rId3" action="ppaction://hlinksldjump"/>
              </a:rPr>
              <a:t>400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0"/>
            <a:ext cx="8229600" cy="3810000"/>
          </a:xfrm>
        </p:spPr>
        <p:txBody>
          <a:bodyPr anchor="ctr" anchorCtr="0">
            <a:normAutofit fontScale="90000"/>
          </a:bodyPr>
          <a:lstStyle/>
          <a:p>
            <a:r>
              <a:rPr lang="en-US" sz="5400" dirty="0"/>
              <a:t>The way to rate if a caregiver or teacher reports that a child has a problem that the child denies (i.e. shoplifting)</a:t>
            </a:r>
            <a:endParaRPr lang="en-US" sz="5400" b="1" dirty="0"/>
          </a:p>
        </p:txBody>
      </p:sp>
      <p:sp>
        <p:nvSpPr>
          <p:cNvPr id="4" name="Rectangle 3"/>
          <p:cNvSpPr/>
          <p:nvPr/>
        </p:nvSpPr>
        <p:spPr>
          <a:xfrm>
            <a:off x="7898947" y="0"/>
            <a:ext cx="12522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hlinkClick r:id="rId2" action="ppaction://hlinksldjump"/>
              </a:rPr>
              <a:t>5</a:t>
            </a:r>
            <a:r>
              <a:rPr lang="en-US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hlinkClick r:id="rId2" action="ppaction://hlinksldjump"/>
              </a:rPr>
              <a:t>00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76400"/>
            <a:ext cx="8229600" cy="3810000"/>
          </a:xfrm>
        </p:spPr>
        <p:txBody>
          <a:bodyPr anchor="ctr" anchorCtr="0">
            <a:normAutofit fontScale="90000"/>
          </a:bodyPr>
          <a:lstStyle/>
          <a:p>
            <a:r>
              <a:rPr lang="en-US" sz="5400" dirty="0"/>
              <a:t>True or False:  </a:t>
            </a:r>
            <a:br>
              <a:rPr lang="en-US" sz="5400" dirty="0"/>
            </a:br>
            <a:r>
              <a:rPr lang="en-US" sz="5400" dirty="0"/>
              <a:t>A child gets an </a:t>
            </a:r>
            <a:r>
              <a:rPr lang="en-US" sz="5400" dirty="0">
                <a:solidFill>
                  <a:srgbClr val="FF0000"/>
                </a:solidFill>
              </a:rPr>
              <a:t>automatic 30</a:t>
            </a:r>
            <a:r>
              <a:rPr lang="en-US" sz="5400" dirty="0"/>
              <a:t> on the Home Subscale if they are removed from their parents’ home</a:t>
            </a:r>
            <a:endParaRPr lang="en-US" sz="5400" b="1" dirty="0"/>
          </a:p>
        </p:txBody>
      </p:sp>
      <p:sp>
        <p:nvSpPr>
          <p:cNvPr id="4" name="Rectangle 3"/>
          <p:cNvSpPr/>
          <p:nvPr/>
        </p:nvSpPr>
        <p:spPr>
          <a:xfrm>
            <a:off x="7947037" y="0"/>
            <a:ext cx="11560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hlinkClick r:id="rId2" action="ppaction://hlinksldjump"/>
              </a:rPr>
              <a:t>100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4267200"/>
          </a:xfrm>
        </p:spPr>
        <p:txBody>
          <a:bodyPr anchor="ctr" anchorCtr="0">
            <a:normAutofit fontScale="90000"/>
          </a:bodyPr>
          <a:lstStyle/>
          <a:p>
            <a:r>
              <a:rPr lang="en-US" sz="5400" dirty="0"/>
              <a:t>The subscale that will always reflect a functional impairment (have a score greater than zero) if a youth deliberately plays with fire.</a:t>
            </a:r>
            <a:endParaRPr lang="en-US" sz="5400" b="1" dirty="0"/>
          </a:p>
        </p:txBody>
      </p:sp>
      <p:sp>
        <p:nvSpPr>
          <p:cNvPr id="4" name="Rectangle 3"/>
          <p:cNvSpPr/>
          <p:nvPr/>
        </p:nvSpPr>
        <p:spPr>
          <a:xfrm>
            <a:off x="7876505" y="0"/>
            <a:ext cx="12971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hlinkClick r:id="rId2" action="ppaction://hlinksldjump"/>
              </a:rPr>
              <a:t>200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480224"/>
              </p:ext>
            </p:extLst>
          </p:nvPr>
        </p:nvGraphicFramePr>
        <p:xfrm>
          <a:off x="0" y="2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43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CAFAS</a:t>
                      </a:r>
                      <a:r>
                        <a:rPr lang="en-US" sz="2800" b="1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(R)</a:t>
                      </a:r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Basics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Miscellaneous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Rules for Rating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Subscale Specifics 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Subscale Specifics II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hlinkClick r:id="" action="ppaction://hlinkshowjump?jump=nextslide"/>
                        </a:rPr>
                        <a:t>100</a:t>
                      </a:r>
                      <a:endParaRPr lang="en-US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hlinkClick r:id="rId2" action="ppaction://hlinksldjump"/>
                        </a:rPr>
                        <a:t>100</a:t>
                      </a:r>
                      <a:endParaRPr lang="en-US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hlinkClick r:id="rId3" action="ppaction://hlinksldjump"/>
                        </a:rPr>
                        <a:t>100</a:t>
                      </a:r>
                      <a:endParaRPr lang="en-US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hlinkClick r:id="rId4" action="ppaction://hlinksldjump"/>
                        </a:rPr>
                        <a:t>100</a:t>
                      </a:r>
                      <a:endParaRPr lang="en-US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hlinkClick r:id="rId5" action="ppaction://hlinksldjump"/>
                        </a:rPr>
                        <a:t>100</a:t>
                      </a:r>
                      <a:endParaRPr lang="en-US" sz="4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hlinkClick r:id="rId6" action="ppaction://hlinksldjump"/>
                        </a:rPr>
                        <a:t>200</a:t>
                      </a:r>
                      <a:endParaRPr lang="en-US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hlinkClick r:id="rId7" action="ppaction://hlinksldjump"/>
                        </a:rPr>
                        <a:t>200</a:t>
                      </a:r>
                      <a:endParaRPr lang="en-US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hlinkClick r:id="rId8" action="ppaction://hlinksldjump"/>
                        </a:rPr>
                        <a:t>200</a:t>
                      </a:r>
                      <a:endParaRPr lang="en-US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hlinkClick r:id="rId9" action="ppaction://hlinksldjump"/>
                        </a:rPr>
                        <a:t>200</a:t>
                      </a:r>
                      <a:endParaRPr lang="en-US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hlinkClick r:id="rId10" action="ppaction://hlinksldjump"/>
                        </a:rPr>
                        <a:t>200</a:t>
                      </a:r>
                      <a:endParaRPr lang="en-US" sz="4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hlinkClick r:id="rId11" action="ppaction://hlinksldjump"/>
                        </a:rPr>
                        <a:t>300</a:t>
                      </a:r>
                      <a:endParaRPr lang="en-US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hlinkClick r:id="rId12" action="ppaction://hlinksldjump"/>
                        </a:rPr>
                        <a:t>300</a:t>
                      </a:r>
                      <a:endParaRPr lang="en-US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hlinkClick r:id="rId13" action="ppaction://hlinksldjump"/>
                        </a:rPr>
                        <a:t>300</a:t>
                      </a:r>
                      <a:endParaRPr lang="en-US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hlinkClick r:id="rId14" action="ppaction://hlinksldjump"/>
                        </a:rPr>
                        <a:t>300</a:t>
                      </a:r>
                      <a:endParaRPr lang="en-US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hlinkClick r:id="rId15" action="ppaction://hlinksldjump"/>
                        </a:rPr>
                        <a:t>300</a:t>
                      </a:r>
                      <a:endParaRPr lang="en-US" sz="4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hlinkClick r:id="rId16" action="ppaction://hlinksldjump"/>
                        </a:rPr>
                        <a:t>400</a:t>
                      </a:r>
                      <a:endParaRPr lang="en-US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hlinkClick r:id="rId17" action="ppaction://hlinksldjump"/>
                        </a:rPr>
                        <a:t>400</a:t>
                      </a:r>
                      <a:endParaRPr lang="en-US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hlinkClick r:id="rId18" action="ppaction://hlinksldjump"/>
                        </a:rPr>
                        <a:t>400</a:t>
                      </a:r>
                      <a:endParaRPr lang="en-US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hlinkClick r:id="rId19" action="ppaction://hlinksldjump"/>
                        </a:rPr>
                        <a:t>400</a:t>
                      </a:r>
                      <a:endParaRPr lang="en-US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hlinkClick r:id="rId20" action="ppaction://hlinksldjump"/>
                        </a:rPr>
                        <a:t>400</a:t>
                      </a:r>
                      <a:endParaRPr lang="en-US" sz="4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hlinkClick r:id="rId21" action="ppaction://hlinksldjump"/>
                        </a:rPr>
                        <a:t>500</a:t>
                      </a:r>
                      <a:endParaRPr lang="en-US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hlinkClick r:id="rId22" action="ppaction://hlinksldjump"/>
                        </a:rPr>
                        <a:t>500</a:t>
                      </a:r>
                      <a:endParaRPr lang="en-US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hlinkClick r:id="rId23" action="ppaction://hlinksldjump"/>
                        </a:rPr>
                        <a:t>500</a:t>
                      </a:r>
                      <a:endParaRPr lang="en-US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hlinkClick r:id="rId24" action="ppaction://hlinksldjump"/>
                        </a:rPr>
                        <a:t>500</a:t>
                      </a:r>
                      <a:endParaRPr lang="en-US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hlinkClick r:id="rId25" action="ppaction://hlinksldjump"/>
                        </a:rPr>
                        <a:t>500</a:t>
                      </a:r>
                      <a:endParaRPr lang="en-US" sz="4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480" y="1752600"/>
            <a:ext cx="8229600" cy="3810000"/>
          </a:xfrm>
        </p:spPr>
        <p:txBody>
          <a:bodyPr anchor="ctr" anchorCtr="0">
            <a:normAutofit fontScale="90000"/>
          </a:bodyPr>
          <a:lstStyle/>
          <a:p>
            <a:r>
              <a:rPr lang="en-US" sz="5400" dirty="0"/>
              <a:t>The two subscales that will reflect functional impairment (have a score higher than zero) when a youth is failing school because they are too depressed to do the work</a:t>
            </a:r>
            <a:endParaRPr lang="en-US" sz="5400" b="1" dirty="0"/>
          </a:p>
        </p:txBody>
      </p:sp>
      <p:sp>
        <p:nvSpPr>
          <p:cNvPr id="4" name="Rectangle 3"/>
          <p:cNvSpPr/>
          <p:nvPr/>
        </p:nvSpPr>
        <p:spPr>
          <a:xfrm>
            <a:off x="7876505" y="0"/>
            <a:ext cx="12971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hlinkClick r:id="rId2" action="ppaction://hlinksldjump"/>
              </a:rPr>
              <a:t>300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480" y="1371600"/>
            <a:ext cx="8229600" cy="4267200"/>
          </a:xfrm>
        </p:spPr>
        <p:txBody>
          <a:bodyPr anchor="ctr" anchorCtr="0">
            <a:normAutofit fontScale="90000"/>
          </a:bodyPr>
          <a:lstStyle/>
          <a:p>
            <a:r>
              <a:rPr lang="en-US" sz="5400" dirty="0"/>
              <a:t>The two subscales that will reflect functional impairment (have a score higher than zero) when a youth is depressed and has a plan to commit suicide</a:t>
            </a:r>
            <a:endParaRPr lang="en-US" sz="5400" b="1" dirty="0"/>
          </a:p>
        </p:txBody>
      </p:sp>
      <p:sp>
        <p:nvSpPr>
          <p:cNvPr id="4" name="Rectangle 3"/>
          <p:cNvSpPr/>
          <p:nvPr/>
        </p:nvSpPr>
        <p:spPr>
          <a:xfrm>
            <a:off x="7876505" y="0"/>
            <a:ext cx="12971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hlinkClick r:id="rId2" action="ppaction://hlinksldjump"/>
              </a:rPr>
              <a:t>400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5410200"/>
          </a:xfrm>
        </p:spPr>
        <p:txBody>
          <a:bodyPr>
            <a:noAutofit/>
          </a:bodyPr>
          <a:lstStyle/>
          <a:p>
            <a:r>
              <a:rPr lang="en-US" sz="15000" dirty="0"/>
              <a:t>DAILY </a:t>
            </a:r>
            <a:br>
              <a:rPr lang="en-US" sz="15000" dirty="0"/>
            </a:br>
            <a:r>
              <a:rPr lang="en-US" sz="15000" dirty="0"/>
              <a:t>DOUBLE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132" y="1066800"/>
            <a:ext cx="8686800" cy="762000"/>
          </a:xfrm>
        </p:spPr>
        <p:txBody>
          <a:bodyPr>
            <a:noAutofit/>
          </a:bodyPr>
          <a:lstStyle/>
          <a:p>
            <a:r>
              <a:rPr lang="en-US" sz="3600" dirty="0"/>
              <a:t>A typical errand with Dad</a:t>
            </a:r>
            <a:br>
              <a:rPr lang="en-US" sz="3600" dirty="0"/>
            </a:br>
            <a:r>
              <a:rPr lang="en-US" sz="3600" dirty="0"/>
              <a:t>Which two subscales will this behavior be rated on?</a:t>
            </a:r>
          </a:p>
        </p:txBody>
      </p:sp>
      <p:sp>
        <p:nvSpPr>
          <p:cNvPr id="5" name="Rectangle 4"/>
          <p:cNvSpPr/>
          <p:nvPr/>
        </p:nvSpPr>
        <p:spPr>
          <a:xfrm>
            <a:off x="8156230" y="0"/>
            <a:ext cx="7377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hlinkClick r:id="rId3" action="ppaction://hlinksldjump"/>
              </a:rPr>
              <a:t>$?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r>
              <a:rPr lang="en-US" dirty="0">
                <a:hlinkClick r:id="rId4"/>
              </a:rPr>
              <a:t>https://www.youtube.com/watch?v=Es_uivijpek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76400"/>
            <a:ext cx="8229600" cy="3810000"/>
          </a:xfrm>
        </p:spPr>
        <p:txBody>
          <a:bodyPr anchor="ctr" anchorCtr="0">
            <a:normAutofit/>
          </a:bodyPr>
          <a:lstStyle/>
          <a:p>
            <a:r>
              <a:rPr lang="en-US" sz="5400" dirty="0"/>
              <a:t>Rule for scoring the School subscale in the summer</a:t>
            </a:r>
            <a:endParaRPr lang="en-US" sz="5400" b="1" dirty="0"/>
          </a:p>
        </p:txBody>
      </p:sp>
      <p:sp>
        <p:nvSpPr>
          <p:cNvPr id="4" name="Rectangle 3"/>
          <p:cNvSpPr/>
          <p:nvPr/>
        </p:nvSpPr>
        <p:spPr>
          <a:xfrm>
            <a:off x="7947037" y="0"/>
            <a:ext cx="11560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hlinkClick r:id="rId2" action="ppaction://hlinksldjump"/>
              </a:rPr>
              <a:t>100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5029200"/>
          </a:xfrm>
        </p:spPr>
        <p:txBody>
          <a:bodyPr anchor="ctr" anchorCtr="0">
            <a:noAutofit/>
          </a:bodyPr>
          <a:lstStyle/>
          <a:p>
            <a:r>
              <a:rPr lang="en-US" sz="4400" dirty="0"/>
              <a:t>Alice has severe anorexia.  Despite medical problems from having a BMI of 14, she firmly continues to believe she looks “fat” and is trying to lose more weight.  The two subscales with items that reflect these behaviors.</a:t>
            </a:r>
            <a:endParaRPr lang="en-US" sz="4400" b="1" dirty="0"/>
          </a:p>
        </p:txBody>
      </p:sp>
      <p:sp>
        <p:nvSpPr>
          <p:cNvPr id="4" name="Rectangle 3"/>
          <p:cNvSpPr/>
          <p:nvPr/>
        </p:nvSpPr>
        <p:spPr>
          <a:xfrm>
            <a:off x="7876505" y="0"/>
            <a:ext cx="12971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hlinkClick r:id="rId2" action="ppaction://hlinksldjump"/>
              </a:rPr>
              <a:t>200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899749" y="0"/>
            <a:ext cx="12506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hlinkClick r:id="rId3" action="ppaction://hlinksldjump"/>
              </a:rPr>
              <a:t>30</a:t>
            </a:r>
            <a:r>
              <a:rPr lang="en-US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hlinkClick r:id="rId3" action="ppaction://hlinksldjump"/>
              </a:rPr>
              <a:t>0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461665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/>
              <a:t>True or False: </a:t>
            </a:r>
            <a:br>
              <a:rPr lang="en-US" dirty="0"/>
            </a:br>
            <a:r>
              <a:rPr lang="en-US" dirty="0"/>
              <a:t>A youth is contemplating suicide.  These thoughts would be scored on the Thinking Subscale.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52600"/>
            <a:ext cx="8229600" cy="3810000"/>
          </a:xfrm>
        </p:spPr>
        <p:txBody>
          <a:bodyPr anchor="ctr" anchorCtr="0">
            <a:normAutofit fontScale="90000"/>
          </a:bodyPr>
          <a:lstStyle/>
          <a:p>
            <a:r>
              <a:rPr lang="en-US" sz="5400" dirty="0"/>
              <a:t>A youth is experiencing vivid hallucinations.  An explanation for an accurate Thinking Subscale score of No Impairment (“zero”).</a:t>
            </a:r>
            <a:endParaRPr lang="en-US" sz="5400" b="1" dirty="0"/>
          </a:p>
        </p:txBody>
      </p:sp>
      <p:sp>
        <p:nvSpPr>
          <p:cNvPr id="4" name="Rectangle 3"/>
          <p:cNvSpPr/>
          <p:nvPr/>
        </p:nvSpPr>
        <p:spPr>
          <a:xfrm>
            <a:off x="7876506" y="0"/>
            <a:ext cx="12971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hlinkClick r:id="rId2" action="ppaction://hlinksldjump"/>
              </a:rPr>
              <a:t>400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5715000"/>
          </a:xfrm>
        </p:spPr>
        <p:txBody>
          <a:bodyPr anchor="ctr" anchorCtr="0">
            <a:noAutofit/>
          </a:bodyPr>
          <a:lstStyle/>
          <a:p>
            <a:r>
              <a:rPr lang="en-US" sz="4400" dirty="0"/>
              <a:t>Explanation for a youth receiving a Severe score (30) on the Substance Use Subscale for smoking marijuana once a week with no significant consequences reported</a:t>
            </a:r>
            <a:endParaRPr lang="en-US" sz="4400" b="1" dirty="0"/>
          </a:p>
        </p:txBody>
      </p:sp>
      <p:sp>
        <p:nvSpPr>
          <p:cNvPr id="4" name="Rectangle 3"/>
          <p:cNvSpPr/>
          <p:nvPr/>
        </p:nvSpPr>
        <p:spPr>
          <a:xfrm>
            <a:off x="7898947" y="0"/>
            <a:ext cx="12522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hlinkClick r:id="rId2" action="ppaction://hlinksldjump"/>
              </a:rPr>
              <a:t>5</a:t>
            </a:r>
            <a:r>
              <a:rPr lang="en-US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hlinkClick r:id="rId2" action="ppaction://hlinksldjump"/>
              </a:rPr>
              <a:t>00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3810000"/>
          </a:xfrm>
        </p:spPr>
        <p:txBody>
          <a:bodyPr anchor="ctr" anchorCtr="0">
            <a:normAutofit/>
          </a:bodyPr>
          <a:lstStyle/>
          <a:p>
            <a:r>
              <a:rPr lang="en-US" sz="5400" b="1" dirty="0"/>
              <a:t>The full title “CAFAS” stands for</a:t>
            </a:r>
          </a:p>
        </p:txBody>
      </p:sp>
      <p:sp>
        <p:nvSpPr>
          <p:cNvPr id="4" name="Rectangle 3"/>
          <p:cNvSpPr/>
          <p:nvPr/>
        </p:nvSpPr>
        <p:spPr>
          <a:xfrm>
            <a:off x="7947037" y="0"/>
            <a:ext cx="11560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hlinkClick r:id="" action="ppaction://hlinkshowjump?jump=previousslide"/>
              </a:rPr>
              <a:t>100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3810000"/>
          </a:xfrm>
        </p:spPr>
        <p:txBody>
          <a:bodyPr anchor="ctr" anchorCtr="0">
            <a:normAutofit fontScale="90000"/>
          </a:bodyPr>
          <a:lstStyle/>
          <a:p>
            <a:r>
              <a:rPr lang="en-US" sz="5400" b="1" dirty="0"/>
              <a:t>The number of different caregiver households that can be scored with the CAFAS® Caregiver Subscales.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7896543" y="0"/>
            <a:ext cx="12570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hlinkClick r:id="rId2" action="ppaction://hlinksldjump"/>
              </a:rPr>
              <a:t>2</a:t>
            </a:r>
            <a:r>
              <a:rPr lang="en-US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hlinkClick r:id="rId2" action="ppaction://hlinksldjump"/>
              </a:rPr>
              <a:t>00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3810000"/>
          </a:xfrm>
        </p:spPr>
        <p:txBody>
          <a:bodyPr anchor="ctr" anchorCtr="0">
            <a:normAutofit/>
          </a:bodyPr>
          <a:lstStyle/>
          <a:p>
            <a:r>
              <a:rPr lang="en-US" sz="5400" dirty="0"/>
              <a:t>The two primary CAFAS® Caregiver Resources Subscales  </a:t>
            </a:r>
            <a:br>
              <a:rPr lang="en-US" sz="5400" dirty="0"/>
            </a:br>
            <a:r>
              <a:rPr lang="en-US" dirty="0"/>
              <a:t>(Hint: what types of needs?)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7899749" y="0"/>
            <a:ext cx="12506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hlinkClick r:id="rId2" action="ppaction://hlinksldjump"/>
              </a:rPr>
              <a:t>300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3810000"/>
          </a:xfrm>
        </p:spPr>
        <p:txBody>
          <a:bodyPr anchor="ctr" anchorCtr="0">
            <a:normAutofit/>
          </a:bodyPr>
          <a:lstStyle/>
          <a:p>
            <a:r>
              <a:rPr lang="en-US" sz="5400" dirty="0"/>
              <a:t>Four sources of information that can be referenced to score the CAFAS</a:t>
            </a:r>
            <a:endParaRPr lang="en-US" sz="5400" b="1" dirty="0"/>
          </a:p>
        </p:txBody>
      </p:sp>
      <p:sp>
        <p:nvSpPr>
          <p:cNvPr id="4" name="Rectangle 3"/>
          <p:cNvSpPr/>
          <p:nvPr/>
        </p:nvSpPr>
        <p:spPr>
          <a:xfrm>
            <a:off x="7876505" y="0"/>
            <a:ext cx="12971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hlinkClick r:id="rId2" action="ppaction://hlinksldjump"/>
              </a:rPr>
              <a:t>400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3810000"/>
          </a:xfrm>
        </p:spPr>
        <p:txBody>
          <a:bodyPr anchor="ctr" anchorCtr="0">
            <a:normAutofit/>
          </a:bodyPr>
          <a:lstStyle/>
          <a:p>
            <a:r>
              <a:rPr lang="en-US" sz="5400" dirty="0"/>
              <a:t>All of the subscales that rate a child or adolescent’s behavior on the CAFAS®</a:t>
            </a:r>
            <a:endParaRPr lang="en-US" sz="5400" b="1" dirty="0"/>
          </a:p>
        </p:txBody>
      </p:sp>
      <p:sp>
        <p:nvSpPr>
          <p:cNvPr id="4" name="Rectangle 3"/>
          <p:cNvSpPr/>
          <p:nvPr/>
        </p:nvSpPr>
        <p:spPr>
          <a:xfrm>
            <a:off x="7898947" y="0"/>
            <a:ext cx="12522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hlinkClick r:id="rId2" action="ppaction://hlinksldjump"/>
              </a:rPr>
              <a:t>500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52600"/>
            <a:ext cx="8229600" cy="3810000"/>
          </a:xfrm>
        </p:spPr>
        <p:txBody>
          <a:bodyPr anchor="ctr" anchorCtr="0">
            <a:normAutofit/>
          </a:bodyPr>
          <a:lstStyle/>
          <a:p>
            <a:r>
              <a:rPr lang="en-US" sz="5400" b="1" dirty="0"/>
              <a:t>The name of the person who developed the CAFAS®</a:t>
            </a:r>
          </a:p>
        </p:txBody>
      </p:sp>
      <p:sp>
        <p:nvSpPr>
          <p:cNvPr id="4" name="Rectangle 3"/>
          <p:cNvSpPr/>
          <p:nvPr/>
        </p:nvSpPr>
        <p:spPr>
          <a:xfrm>
            <a:off x="7947037" y="0"/>
            <a:ext cx="11560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hlinkClick r:id="rId2" action="ppaction://hlinksldjump"/>
              </a:rPr>
              <a:t>100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3810000"/>
          </a:xfrm>
        </p:spPr>
        <p:txBody>
          <a:bodyPr anchor="ctr" anchorCtr="0">
            <a:normAutofit/>
          </a:bodyPr>
          <a:lstStyle/>
          <a:p>
            <a:r>
              <a:rPr lang="en-US" sz="5400" dirty="0"/>
              <a:t>The highest total score a child or adolescent could obtain on the CAFAS®</a:t>
            </a:r>
            <a:endParaRPr lang="en-US" sz="5400" b="1" dirty="0"/>
          </a:p>
        </p:txBody>
      </p:sp>
      <p:sp>
        <p:nvSpPr>
          <p:cNvPr id="4" name="Rectangle 3"/>
          <p:cNvSpPr/>
          <p:nvPr/>
        </p:nvSpPr>
        <p:spPr>
          <a:xfrm>
            <a:off x="7896543" y="0"/>
            <a:ext cx="12570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hlinkClick r:id="rId2" action="ppaction://hlinksldjump"/>
              </a:rPr>
              <a:t>200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um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Human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Human">
      <a:fillStyleLst>
        <a:solidFill>
          <a:schemeClr val="phClr"/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 cap="rnd" cmpd="sng" algn="ctr">
          <a:solidFill>
            <a:schemeClr val="phClr"/>
          </a:solidFill>
          <a:prstDash val="solid"/>
        </a:ln>
        <a:ln w="12700" cap="rnd" cmpd="sng" algn="ctr">
          <a:solidFill>
            <a:schemeClr val="phClr"/>
          </a:solidFill>
          <a:prstDash val="solid"/>
        </a:ln>
        <a:ln w="2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 rotWithShape="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 rotWithShape="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275000"/>
              </a:schemeClr>
            </a:gs>
            <a:gs pos="3000">
              <a:schemeClr val="phClr">
                <a:tint val="87000"/>
                <a:satMod val="275000"/>
              </a:schemeClr>
            </a:gs>
            <a:gs pos="10000">
              <a:schemeClr val="phClr">
                <a:tint val="90000"/>
                <a:satMod val="275000"/>
              </a:schemeClr>
            </a:gs>
            <a:gs pos="70000">
              <a:schemeClr val="phClr">
                <a:shade val="38000"/>
                <a:satMod val="275000"/>
              </a:schemeClr>
            </a:gs>
            <a:gs pos="90000">
              <a:schemeClr val="phClr">
                <a:shade val="25000"/>
                <a:satMod val="300000"/>
              </a:schemeClr>
            </a:gs>
            <a:gs pos="100000">
              <a:schemeClr val="phClr">
                <a:shade val="22000"/>
                <a:satMod val="300000"/>
              </a:schemeClr>
            </a:gs>
          </a:gsLst>
          <a:path path="circle">
            <a:fillToRect l="60000" t="-3300" b="200000"/>
          </a:path>
        </a:gradFill>
        <a:gradFill rotWithShape="1">
          <a:gsLst>
            <a:gs pos="0">
              <a:schemeClr val="phClr">
                <a:tint val="57000"/>
                <a:satMod val="400000"/>
              </a:schemeClr>
            </a:gs>
            <a:gs pos="100000">
              <a:schemeClr val="phClr">
                <a:tint val="87000"/>
                <a:shade val="40000"/>
                <a:satMod val="5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Human</Template>
  <TotalTime>1405</TotalTime>
  <Words>595</Words>
  <Application>Microsoft Office PowerPoint</Application>
  <PresentationFormat>On-screen Show (4:3)</PresentationFormat>
  <Paragraphs>90</Paragraphs>
  <Slides>28</Slides>
  <Notes>3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Calibri</vt:lpstr>
      <vt:lpstr>Candara</vt:lpstr>
      <vt:lpstr>Forte</vt:lpstr>
      <vt:lpstr>Wingdings 2</vt:lpstr>
      <vt:lpstr>Human</vt:lpstr>
      <vt:lpstr>CAFAS®</vt:lpstr>
      <vt:lpstr>PowerPoint Presentation</vt:lpstr>
      <vt:lpstr>The full title “CAFAS” stands for</vt:lpstr>
      <vt:lpstr>The number of different caregiver households that can be scored with the CAFAS® Caregiver Subscales.</vt:lpstr>
      <vt:lpstr>The two primary CAFAS® Caregiver Resources Subscales   (Hint: what types of needs?)</vt:lpstr>
      <vt:lpstr>Four sources of information that can be referenced to score the CAFAS</vt:lpstr>
      <vt:lpstr>All of the subscales that rate a child or adolescent’s behavior on the CAFAS®</vt:lpstr>
      <vt:lpstr>The name of the person who developed the CAFAS®</vt:lpstr>
      <vt:lpstr>The highest total score a child or adolescent could obtain on the CAFAS®</vt:lpstr>
      <vt:lpstr>An example of how a child could misbehave or experience negative emotional states and still get a “0” (zero) CAFAS score</vt:lpstr>
      <vt:lpstr>What it means to say CAFAS® scores are “reliable”</vt:lpstr>
      <vt:lpstr>What it means to say the CAFAS® is “valid”</vt:lpstr>
      <vt:lpstr>The points in treatment that CAFAS® is administered</vt:lpstr>
      <vt:lpstr>The time period covered when rating the CAFAS®</vt:lpstr>
      <vt:lpstr>The age range CAFAS® assessments are required for by the Michigan Department of Community Health (MDCH) as a condition of receiving SED (Serious Emotional Disturbance) services</vt:lpstr>
      <vt:lpstr>The level of impairment a rater considers items in first when preparing to rate any CAFAS® subscale</vt:lpstr>
      <vt:lpstr>The way to rate if a caregiver or teacher reports that a child has a problem that the child denies (i.e. shoplifting)</vt:lpstr>
      <vt:lpstr>True or False:   A child gets an automatic 30 on the Home Subscale if they are removed from their parents’ home</vt:lpstr>
      <vt:lpstr>The subscale that will always reflect a functional impairment (have a score greater than zero) if a youth deliberately plays with fire.</vt:lpstr>
      <vt:lpstr>The two subscales that will reflect functional impairment (have a score higher than zero) when a youth is failing school because they are too depressed to do the work</vt:lpstr>
      <vt:lpstr>The two subscales that will reflect functional impairment (have a score higher than zero) when a youth is depressed and has a plan to commit suicide</vt:lpstr>
      <vt:lpstr>DAILY  DOUBLE</vt:lpstr>
      <vt:lpstr>A typical errand with Dad Which two subscales will this behavior be rated on?</vt:lpstr>
      <vt:lpstr>Rule for scoring the School subscale in the summer</vt:lpstr>
      <vt:lpstr>Alice has severe anorexia.  Despite medical problems from having a BMI of 14, she firmly continues to believe she looks “fat” and is trying to lose more weight.  The two subscales with items that reflect these behaviors.</vt:lpstr>
      <vt:lpstr>True or False:  A youth is contemplating suicide.  These thoughts would be scored on the Thinking Subscale.</vt:lpstr>
      <vt:lpstr>A youth is experiencing vivid hallucinations.  An explanation for an accurate Thinking Subscale score of No Impairment (“zero”).</vt:lpstr>
      <vt:lpstr>Explanation for a youth receiving a Severe score (30) on the Substance Use Subscale for smoking marijuana once a week with no significant consequences reported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CAFAS®</dc:title>
  <dc:creator>Heidi</dc:creator>
  <cp:lastModifiedBy>Mélélé Cross</cp:lastModifiedBy>
  <cp:revision>42</cp:revision>
  <dcterms:created xsi:type="dcterms:W3CDTF">2013-05-08T15:56:41Z</dcterms:created>
  <dcterms:modified xsi:type="dcterms:W3CDTF">2025-02-03T17:55:18Z</dcterms:modified>
</cp:coreProperties>
</file>