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5" r:id="rId23"/>
    <p:sldId id="284" r:id="rId24"/>
    <p:sldId id="277" r:id="rId25"/>
    <p:sldId id="278" r:id="rId26"/>
    <p:sldId id="280" r:id="rId27"/>
    <p:sldId id="279" r:id="rId28"/>
    <p:sldId id="281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382" autoAdjust="0"/>
  </p:normalViewPr>
  <p:slideViewPr>
    <p:cSldViewPr>
      <p:cViewPr varScale="1">
        <p:scale>
          <a:sx n="42" d="100"/>
          <a:sy n="42" d="100"/>
        </p:scale>
        <p:origin x="62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541D9-54FF-4674-9643-C9DB17DF5640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731EC-68A4-4041-A9EA-FDC9FEB8A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4B5E-23B9-409D-B6CD-3DC272B6965D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97C75-6591-4E7A-BDB4-C6B7A7AA5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Awkward - rephrase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7C75-6591-4E7A-BDB4-C6B7A7AA5F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subtitle for context – frequency, who with</a:t>
            </a:r>
          </a:p>
          <a:p>
            <a:r>
              <a:rPr lang="en-US" dirty="0"/>
              <a:t>Idea</a:t>
            </a:r>
            <a:r>
              <a:rPr lang="en-US" baseline="0" dirty="0"/>
              <a:t> – let group ask one yes or no question before answering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7C75-6591-4E7A-BDB4-C6B7A7AA5F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7C75-6591-4E7A-BDB4-C6B7A7AA5F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785FDDFC-1C2B-4D48-A624-37870A529F9C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E682ACD-D663-4EAD-9A17-230B7411A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CAFAS%20Booster%20Project\CAFAS%20Jeopardy\Jeopardy%20-%20Thinking%20Music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5.xml"/><Relationship Id="rId18" Type="http://schemas.openxmlformats.org/officeDocument/2006/relationships/slide" Target="slide16.xml"/><Relationship Id="rId3" Type="http://schemas.openxmlformats.org/officeDocument/2006/relationships/slide" Target="slide13.xml"/><Relationship Id="rId21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10.xml"/><Relationship Id="rId17" Type="http://schemas.openxmlformats.org/officeDocument/2006/relationships/slide" Target="slide11.xml"/><Relationship Id="rId25" Type="http://schemas.openxmlformats.org/officeDocument/2006/relationships/slide" Target="slide28.xml"/><Relationship Id="rId2" Type="http://schemas.openxmlformats.org/officeDocument/2006/relationships/slide" Target="slide8.xml"/><Relationship Id="rId16" Type="http://schemas.openxmlformats.org/officeDocument/2006/relationships/slide" Target="slide6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5.xml"/><Relationship Id="rId24" Type="http://schemas.openxmlformats.org/officeDocument/2006/relationships/slide" Target="slide22.xml"/><Relationship Id="rId5" Type="http://schemas.openxmlformats.org/officeDocument/2006/relationships/slide" Target="slide24.xml"/><Relationship Id="rId15" Type="http://schemas.openxmlformats.org/officeDocument/2006/relationships/slide" Target="slide26.xml"/><Relationship Id="rId23" Type="http://schemas.openxmlformats.org/officeDocument/2006/relationships/slide" Target="slide17.xml"/><Relationship Id="rId10" Type="http://schemas.openxmlformats.org/officeDocument/2006/relationships/slide" Target="slide25.xml"/><Relationship Id="rId19" Type="http://schemas.openxmlformats.org/officeDocument/2006/relationships/slide" Target="slide21.xml"/><Relationship Id="rId4" Type="http://schemas.openxmlformats.org/officeDocument/2006/relationships/slide" Target="slide18.xml"/><Relationship Id="rId9" Type="http://schemas.openxmlformats.org/officeDocument/2006/relationships/slide" Target="slide19.xml"/><Relationship Id="rId14" Type="http://schemas.openxmlformats.org/officeDocument/2006/relationships/slide" Target="slide20.xml"/><Relationship Id="rId22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s_uivijpek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CAFAS®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Forte" pitchFamily="66" charset="0"/>
                <a:hlinkClick r:id="" action="ppaction://noaction" highlightClick="1">
                  <a:snd r:embed="rId3" name="bomb.wav"/>
                </a:hlinkClick>
              </a:rPr>
              <a:t>Jeopardy!</a:t>
            </a:r>
          </a:p>
          <a:p>
            <a:endParaRPr lang="en-US" dirty="0">
              <a:hlinkClick r:id="" action="ppaction://noaction" highlightClick="1">
                <a:snd r:embed="rId3" name="bomb.wav"/>
              </a:hlinkClick>
            </a:endParaRPr>
          </a:p>
        </p:txBody>
      </p:sp>
      <p:pic>
        <p:nvPicPr>
          <p:cNvPr id="7" name="Jeopardy - Thinking Musi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68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9624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An example of how a child could misbehave or experience negative emotional states and still get a “0” (zero) CAFAS score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99749" y="0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300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What it means to say CAFAS® scores are “reliable”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400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What it means to say the CAFAS® is “valid”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98947" y="0"/>
            <a:ext cx="125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5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The points in treatment that CAFAS® is administered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947037" y="0"/>
            <a:ext cx="115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The time period covered when rating the CAFAS®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200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534400" cy="3810000"/>
          </a:xfrm>
        </p:spPr>
        <p:txBody>
          <a:bodyPr anchor="ctr" anchorCtr="0">
            <a:noAutofit/>
          </a:bodyPr>
          <a:lstStyle/>
          <a:p>
            <a:r>
              <a:rPr lang="en-US" sz="4400" dirty="0"/>
              <a:t>The age range CAFAS® assessments are required for by the Michigan Department of Community Health (MDCH) as a condition of receiving SED (Serious Emotional Disturbance) services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7899749" y="0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3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The level of impairment a rater considers items in first when preparing to rate any CAFAS® subscale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400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8100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The way to rate if a caregiver or teacher reports that a child has a problem that the child denies (i.e. shoplifting)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98947" y="0"/>
            <a:ext cx="125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5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8100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True or False:  </a:t>
            </a:r>
            <a:br>
              <a:rPr lang="en-US" sz="5400" dirty="0"/>
            </a:br>
            <a:r>
              <a:rPr lang="en-US" sz="5400" dirty="0"/>
              <a:t>A child gets an </a:t>
            </a:r>
            <a:r>
              <a:rPr lang="en-US" sz="5400" dirty="0">
                <a:solidFill>
                  <a:srgbClr val="FF0000"/>
                </a:solidFill>
              </a:rPr>
              <a:t>automatic 30</a:t>
            </a:r>
            <a:r>
              <a:rPr lang="en-US" sz="5400" dirty="0"/>
              <a:t> on the Home Subscale if they are removed from their parents’ home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947037" y="0"/>
            <a:ext cx="115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42672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The subscale that will always reflect a functional impairment (have a score greater than zero) if a youth deliberately plays with fire.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200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80224"/>
              </p:ext>
            </p:extLst>
          </p:nvPr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CAFAS</a:t>
                      </a:r>
                      <a:r>
                        <a:rPr lang="en-US" sz="28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(R)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Basics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Miscellaneous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Rules for Rating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Subscale Specifics 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Subscale Specifics 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" action="ppaction://hlinkshowjump?jump=nextslide"/>
                        </a:rPr>
                        <a:t>100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3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4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5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6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7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8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9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0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1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2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3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4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5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6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7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8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9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0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1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2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3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4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5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80" y="1752600"/>
            <a:ext cx="8229600" cy="38100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The two subscales that will reflect functional impairment (have a score higher than zero) when a youth is failing school because they are too depressed to do the work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300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80" y="1371600"/>
            <a:ext cx="8229600" cy="42672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The two subscales that will reflect functional impairment (have a score higher than zero) when a youth is depressed and has a plan to commit suicide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400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410200"/>
          </a:xfrm>
        </p:spPr>
        <p:txBody>
          <a:bodyPr>
            <a:noAutofit/>
          </a:bodyPr>
          <a:lstStyle/>
          <a:p>
            <a:r>
              <a:rPr lang="en-US" sz="15000" dirty="0"/>
              <a:t>DAILY </a:t>
            </a:r>
            <a:br>
              <a:rPr lang="en-US" sz="15000" dirty="0"/>
            </a:br>
            <a:r>
              <a:rPr lang="en-US" sz="15000" dirty="0"/>
              <a:t>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" y="1066800"/>
            <a:ext cx="8686800" cy="762000"/>
          </a:xfrm>
        </p:spPr>
        <p:txBody>
          <a:bodyPr>
            <a:noAutofit/>
          </a:bodyPr>
          <a:lstStyle/>
          <a:p>
            <a:r>
              <a:rPr lang="en-US" sz="3600" dirty="0"/>
              <a:t>A typical errand with Dad</a:t>
            </a:r>
            <a:br>
              <a:rPr lang="en-US" sz="3600" dirty="0"/>
            </a:br>
            <a:r>
              <a:rPr lang="en-US" sz="3600" dirty="0"/>
              <a:t>Which two subscales will this behavior be rated 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6230" y="0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$?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>
                <a:hlinkClick r:id="rId4"/>
              </a:rPr>
              <a:t>https://www.youtube.com/watch?v=Es_uivijpek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Rule for scoring the School subscale in the summer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947037" y="0"/>
            <a:ext cx="1156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9200"/>
          </a:xfrm>
        </p:spPr>
        <p:txBody>
          <a:bodyPr anchor="ctr" anchorCtr="0">
            <a:noAutofit/>
          </a:bodyPr>
          <a:lstStyle/>
          <a:p>
            <a:r>
              <a:rPr lang="en-US" sz="4400" dirty="0"/>
              <a:t>Alice has severe anorexia.  Despite medical problems from having a BMI of 14, she firmly continues to believe she looks “fat” and is trying to lose more weight.  The two subscales with items that reflect these behaviors.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200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99749" y="0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30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1665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True or False: </a:t>
            </a:r>
            <a:br>
              <a:rPr lang="en-US" dirty="0"/>
            </a:br>
            <a:r>
              <a:rPr lang="en-US" dirty="0"/>
              <a:t>A youth is contemplating suicide.  These thoughts would be scored on the Thinking Subscale.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8100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dirty="0"/>
              <a:t>A youth is experiencing vivid hallucinations.  An explanation for an accurate Thinking Subscale score of No Impairment (“zero”).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6" y="0"/>
            <a:ext cx="1297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400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15000"/>
          </a:xfrm>
        </p:spPr>
        <p:txBody>
          <a:bodyPr anchor="ctr" anchorCtr="0">
            <a:noAutofit/>
          </a:bodyPr>
          <a:lstStyle/>
          <a:p>
            <a:r>
              <a:rPr lang="en-US" sz="4400" dirty="0"/>
              <a:t>Explanation for a youth receiving a Severe score (30) on the Substance Use Subscale for smoking marijuana once a week with no significant consequences reported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7898947" y="0"/>
            <a:ext cx="125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5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b="1" dirty="0"/>
              <a:t>The full title “CAFAS” stands for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47037" y="0"/>
            <a:ext cx="115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" action="ppaction://hlinkshowjump?jump=previousslide"/>
              </a:rPr>
              <a:t>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810000"/>
          </a:xfrm>
        </p:spPr>
        <p:txBody>
          <a:bodyPr anchor="ctr" anchorCtr="0">
            <a:normAutofit fontScale="90000"/>
          </a:bodyPr>
          <a:lstStyle/>
          <a:p>
            <a:r>
              <a:rPr lang="en-US" sz="5400" b="1" dirty="0"/>
              <a:t>The number of different caregiver households that can be scored with the CAFAS® Caregiver Subscales.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896543" y="0"/>
            <a:ext cx="1257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2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The two primary CAFAS® Caregiver Resources Subscales  </a:t>
            </a:r>
            <a:br>
              <a:rPr lang="en-US" sz="5400" dirty="0"/>
            </a:br>
            <a:r>
              <a:rPr lang="en-US" dirty="0"/>
              <a:t>(Hint: what types of needs?)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899749" y="0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300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Four sources of information that can be referenced to score the CAFAS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76505" y="0"/>
            <a:ext cx="129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400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All of the subscales that rate a child or adolescent’s behavior on the CAFAS®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98947" y="0"/>
            <a:ext cx="125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500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b="1" dirty="0"/>
              <a:t>The name of the person who developed the CAFAS®</a:t>
            </a:r>
          </a:p>
        </p:txBody>
      </p:sp>
      <p:sp>
        <p:nvSpPr>
          <p:cNvPr id="4" name="Rectangle 3"/>
          <p:cNvSpPr/>
          <p:nvPr/>
        </p:nvSpPr>
        <p:spPr>
          <a:xfrm>
            <a:off x="7947037" y="0"/>
            <a:ext cx="115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100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0"/>
          </a:xfrm>
        </p:spPr>
        <p:txBody>
          <a:bodyPr anchor="ctr" anchorCtr="0">
            <a:normAutofit/>
          </a:bodyPr>
          <a:lstStyle/>
          <a:p>
            <a:r>
              <a:rPr lang="en-US" sz="5400" dirty="0"/>
              <a:t>The highest total score a child or adolescent could obtain on the CAFAS®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896543" y="0"/>
            <a:ext cx="1257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200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1405</TotalTime>
  <Words>595</Words>
  <Application>Microsoft Office PowerPoint</Application>
  <PresentationFormat>On-screen Show (4:3)</PresentationFormat>
  <Paragraphs>90</Paragraphs>
  <Slides>28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Candara</vt:lpstr>
      <vt:lpstr>Forte</vt:lpstr>
      <vt:lpstr>Wingdings 2</vt:lpstr>
      <vt:lpstr>Human</vt:lpstr>
      <vt:lpstr>CAFAS®</vt:lpstr>
      <vt:lpstr>PowerPoint Presentation</vt:lpstr>
      <vt:lpstr>The full title “CAFAS” stands for</vt:lpstr>
      <vt:lpstr>The number of different caregiver households that can be scored with the CAFAS® Caregiver Subscales.</vt:lpstr>
      <vt:lpstr>The two primary CAFAS® Caregiver Resources Subscales   (Hint: what types of needs?)</vt:lpstr>
      <vt:lpstr>Four sources of information that can be referenced to score the CAFAS</vt:lpstr>
      <vt:lpstr>All of the subscales that rate a child or adolescent’s behavior on the CAFAS®</vt:lpstr>
      <vt:lpstr>The name of the person who developed the CAFAS®</vt:lpstr>
      <vt:lpstr>The highest total score a child or adolescent could obtain on the CAFAS®</vt:lpstr>
      <vt:lpstr>An example of how a child could misbehave or experience negative emotional states and still get a “0” (zero) CAFAS score</vt:lpstr>
      <vt:lpstr>What it means to say CAFAS® scores are “reliable”</vt:lpstr>
      <vt:lpstr>What it means to say the CAFAS® is “valid”</vt:lpstr>
      <vt:lpstr>The points in treatment that CAFAS® is administered</vt:lpstr>
      <vt:lpstr>The time period covered when rating the CAFAS®</vt:lpstr>
      <vt:lpstr>The age range CAFAS® assessments are required for by the Michigan Department of Community Health (MDCH) as a condition of receiving SED (Serious Emotional Disturbance) services</vt:lpstr>
      <vt:lpstr>The level of impairment a rater considers items in first when preparing to rate any CAFAS® subscale</vt:lpstr>
      <vt:lpstr>The way to rate if a caregiver or teacher reports that a child has a problem that the child denies (i.e. shoplifting)</vt:lpstr>
      <vt:lpstr>True or False:   A child gets an automatic 30 on the Home Subscale if they are removed from their parents’ home</vt:lpstr>
      <vt:lpstr>The subscale that will always reflect a functional impairment (have a score greater than zero) if a youth deliberately plays with fire.</vt:lpstr>
      <vt:lpstr>The two subscales that will reflect functional impairment (have a score higher than zero) when a youth is failing school because they are too depressed to do the work</vt:lpstr>
      <vt:lpstr>The two subscales that will reflect functional impairment (have a score higher than zero) when a youth is depressed and has a plan to commit suicide</vt:lpstr>
      <vt:lpstr>DAILY  DOUBLE</vt:lpstr>
      <vt:lpstr>A typical errand with Dad Which two subscales will this behavior be rated on?</vt:lpstr>
      <vt:lpstr>Rule for scoring the School subscale in the summer</vt:lpstr>
      <vt:lpstr>Alice has severe anorexia.  Despite medical problems from having a BMI of 14, she firmly continues to believe she looks “fat” and is trying to lose more weight.  The two subscales with items that reflect these behaviors.</vt:lpstr>
      <vt:lpstr>True or False:  A youth is contemplating suicide.  These thoughts would be scored on the Thinking Subscale.</vt:lpstr>
      <vt:lpstr>A youth is experiencing vivid hallucinations.  An explanation for an accurate Thinking Subscale score of No Impairment (“zero”).</vt:lpstr>
      <vt:lpstr>Explanation for a youth receiving a Severe score (30) on the Substance Use Subscale for smoking marijuana once a week with no significant consequences reported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CAFAS®</dc:title>
  <dc:creator>Heidi</dc:creator>
  <cp:lastModifiedBy>Mélélé Cross</cp:lastModifiedBy>
  <cp:revision>42</cp:revision>
  <dcterms:created xsi:type="dcterms:W3CDTF">2013-05-08T15:56:41Z</dcterms:created>
  <dcterms:modified xsi:type="dcterms:W3CDTF">2025-02-03T17:55:18Z</dcterms:modified>
</cp:coreProperties>
</file>